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</p:sldMasterIdLst>
  <p:sldIdLst>
    <p:sldId id="257" r:id="rId5"/>
    <p:sldId id="262" r:id="rId6"/>
    <p:sldId id="269" r:id="rId7"/>
    <p:sldId id="263" r:id="rId8"/>
    <p:sldId id="265" r:id="rId9"/>
    <p:sldId id="266" r:id="rId10"/>
    <p:sldId id="267" r:id="rId11"/>
    <p:sldId id="268" r:id="rId12"/>
    <p:sldId id="258" r:id="rId13"/>
    <p:sldId id="298" r:id="rId14"/>
    <p:sldId id="300" r:id="rId15"/>
    <p:sldId id="302" r:id="rId16"/>
    <p:sldId id="301" r:id="rId17"/>
    <p:sldId id="304" r:id="rId18"/>
    <p:sldId id="285" r:id="rId19"/>
    <p:sldId id="287" r:id="rId20"/>
    <p:sldId id="291" r:id="rId21"/>
    <p:sldId id="293" r:id="rId22"/>
    <p:sldId id="281" r:id="rId23"/>
    <p:sldId id="29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elihov-dn\AppData\Local\Microsoft\Windows\Temporary%20Internet%20Files\Content.Outlook\7N20R1NF\&#1052;&#1054;&#1053;%20&#1063;&#1080;&#1089;&#1083;&#1077;&#1085;&#1085;&#1086;&#1089;&#1090;&#1100;%20&#1072;&#1089;&#1087;&#1080;&#1088;&#1072;&#1085;&#1090;&#1086;&#1074;%20&#1080;%20&#1050;&#1062;&#1055;%20&#1079;&#1072;%202002%20&#1080;%202015%20&#1075;&#1075;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elihov-dn\AppData\Local\Microsoft\Windows\Temporary%20Internet%20Files\Content.Outlook\7N20R1NF\&#1042;&#1099;&#1087;&#1091;&#1089;&#1082;%20&#1080;%20&#1101;&#1092;&#1092;&#1077;&#1082;&#1090;&#1080;&#1074;&#1085;&#1086;&#1089;&#1090;&#1100;%20(2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selihov-dn\AppData\Local\Microsoft\Windows\Temporary%20Internet%20Files\Content.Outlook\7N20R1NF\&#1042;&#1099;&#1087;&#1091;&#1089;&#1082;%20&#1080;%20&#1079;&#1072;&#1097;&#1080;&#1090;&#1099;%20&#1087;&#1086;%20&#1086;&#1090;&#1088;&#1072;&#1089;&#1083;&#1103;&#1084;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426023135996885E-2"/>
          <c:y val="0.15778214664639253"/>
          <c:w val="0.82119205298013254"/>
          <c:h val="0.75033921302578022"/>
        </c:manualLayout>
      </c:layout>
      <c:lineChart>
        <c:grouping val="standard"/>
        <c:varyColors val="0"/>
        <c:ser>
          <c:idx val="1"/>
          <c:order val="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1188142045158263E-2"/>
                  <c:y val="-2.44071339793516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414207123116232E-2"/>
                  <c:y val="-2.960020940394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090711963984613E-2"/>
                  <c:y val="-3.0419484538652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972358400302524E-2"/>
                  <c:y val="-2.9367919885302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921854277289662E-2"/>
                  <c:y val="-3.5952648096713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5563712053584767E-2"/>
                  <c:y val="-3.529055934832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825418644591783E-2"/>
                  <c:y val="-4.4211746562330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6982844031913217E-2"/>
                  <c:y val="-3.5128046239810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520167388016895E-2"/>
                  <c:y val="-3.129182291833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5918526533521134E-2"/>
                  <c:y val="-2.94192957901972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5245867614802967E-2"/>
                  <c:y val="-2.5446509125050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2923918907832075E-2"/>
                  <c:y val="-3.0251773630129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7219346960768911E-2"/>
                  <c:y val="-2.6043369409217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8756670316872648E-2"/>
                  <c:y val="-3.214599871081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5091047556878863E-3"/>
                  <c:y val="-3.39525416465799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'[МОН Численность аспирантов и КЦП за 2002 и 2015 гг.xls]Лист1'!$B$2:$B$16</c:f>
              <c:numCache>
                <c:formatCode>General</c:formatCode>
                <c:ptCount val="15"/>
                <c:pt idx="0">
                  <c:v>25150</c:v>
                </c:pt>
                <c:pt idx="1">
                  <c:v>23439</c:v>
                </c:pt>
                <c:pt idx="2">
                  <c:v>21037</c:v>
                </c:pt>
                <c:pt idx="3">
                  <c:v>18692</c:v>
                </c:pt>
                <c:pt idx="4">
                  <c:v>17315</c:v>
                </c:pt>
                <c:pt idx="5">
                  <c:v>17096</c:v>
                </c:pt>
                <c:pt idx="6">
                  <c:v>16963</c:v>
                </c:pt>
                <c:pt idx="7">
                  <c:v>18799</c:v>
                </c:pt>
                <c:pt idx="8">
                  <c:v>18774</c:v>
                </c:pt>
                <c:pt idx="9">
                  <c:v>18395</c:v>
                </c:pt>
                <c:pt idx="10">
                  <c:v>16554</c:v>
                </c:pt>
                <c:pt idx="11">
                  <c:v>11700</c:v>
                </c:pt>
                <c:pt idx="12">
                  <c:v>10509</c:v>
                </c:pt>
                <c:pt idx="13">
                  <c:v>9936</c:v>
                </c:pt>
                <c:pt idx="14">
                  <c:v>8664</c:v>
                </c:pt>
              </c:numCache>
            </c:numRef>
          </c:val>
          <c:smooth val="0"/>
        </c:ser>
        <c:ser>
          <c:idx val="2"/>
          <c:order val="1"/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6155029462376789E-2"/>
                  <c:y val="-2.2749352735250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381094540334772E-2"/>
                  <c:y val="-2.44938514300366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262897394448212E-2"/>
                  <c:y val="-2.758914803220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833333333333322E-2"/>
                  <c:y val="-2.7936552028689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370656689436948E-2"/>
                  <c:y val="-3.4755713202064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1796118614311918E-3"/>
                  <c:y val="-2.2272317724192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478524621508353E-2"/>
                  <c:y val="-2.94005990092486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6155029462376706E-2"/>
                  <c:y val="-2.8881540757201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3553279970798383E-2"/>
                  <c:y val="-2.7146301420599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7574155672593935E-2"/>
                  <c:y val="-2.5314194952225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4972406181015448E-2"/>
                  <c:y val="-2.8078113370157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1542842119900558E-2"/>
                  <c:y val="-3.7120054701439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'[МОН Численность аспирантов и КЦП за 2002 и 2015 гг.xls]Лист1'!$C$2:$C$16</c:f>
              <c:numCache>
                <c:formatCode>General</c:formatCode>
                <c:ptCount val="15"/>
                <c:pt idx="0">
                  <c:v>75381</c:v>
                </c:pt>
                <c:pt idx="1">
                  <c:v>75629</c:v>
                </c:pt>
                <c:pt idx="2">
                  <c:v>72261</c:v>
                </c:pt>
                <c:pt idx="3">
                  <c:v>67450</c:v>
                </c:pt>
                <c:pt idx="4">
                  <c:v>61949</c:v>
                </c:pt>
                <c:pt idx="5">
                  <c:v>58506</c:v>
                </c:pt>
                <c:pt idx="6">
                  <c:v>56444</c:v>
                </c:pt>
                <c:pt idx="7">
                  <c:v>57946</c:v>
                </c:pt>
                <c:pt idx="8">
                  <c:v>58131</c:v>
                </c:pt>
                <c:pt idx="9">
                  <c:v>59773</c:v>
                </c:pt>
                <c:pt idx="10">
                  <c:v>57887</c:v>
                </c:pt>
                <c:pt idx="11">
                  <c:v>50847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855040"/>
        <c:axId val="124856576"/>
      </c:lineChart>
      <c:catAx>
        <c:axId val="124855040"/>
        <c:scaling>
          <c:orientation val="minMax"/>
        </c:scaling>
        <c:delete val="1"/>
        <c:axPos val="b"/>
        <c:majorTickMark val="out"/>
        <c:minorTickMark val="none"/>
        <c:tickLblPos val="nextTo"/>
        <c:crossAx val="124856576"/>
        <c:crosses val="autoZero"/>
        <c:auto val="1"/>
        <c:lblAlgn val="ctr"/>
        <c:lblOffset val="100"/>
        <c:noMultiLvlLbl val="0"/>
      </c:catAx>
      <c:valAx>
        <c:axId val="1248565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4855040"/>
        <c:crosses val="autoZero"/>
        <c:crossBetween val="between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67213724721193E-2"/>
          <c:y val="4.896793212139209E-2"/>
          <c:w val="0.9005973391257126"/>
          <c:h val="0.87359129396137214"/>
        </c:manualLayout>
      </c:layout>
      <c:lineChart>
        <c:grouping val="standard"/>
        <c:varyColors val="0"/>
        <c:ser>
          <c:idx val="0"/>
          <c:order val="0"/>
          <c:cat>
            <c:numLit>
              <c:formatCode>General</c:formatCode>
              <c:ptCount val="1"/>
              <c:pt idx="0">
                <c:v>2002</c:v>
              </c:pt>
            </c:numLit>
          </c:cat>
          <c:val>
            <c:numRef>
              <c:f>'[Выпуск и эффективность (2).xlsx]Лист1'!$A$2:$A$13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val>
          <c:smooth val="0"/>
        </c:ser>
        <c:ser>
          <c:idx val="1"/>
          <c:order val="1"/>
          <c:spPr>
            <a:ln w="19050" cap="sq">
              <a:solidFill>
                <a:schemeClr val="tx1"/>
              </a:solidFill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4"/>
              <c:layout>
                <c:manualLayout>
                  <c:x val="-7.0242656449553006E-2"/>
                  <c:y val="-2.125075895567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1839080459770069E-2"/>
                  <c:y val="1.82149362477231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2771392081736908E-2"/>
                  <c:y val="-6.071645415907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3524904214559385E-2"/>
                  <c:y val="4.2501517911353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0332056194125163E-2"/>
                  <c:y val="-3.9465695203400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3946360153256591E-2"/>
                  <c:y val="-4.5537340619307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"/>
              <c:pt idx="0">
                <c:v>2002</c:v>
              </c:pt>
            </c:numLit>
          </c:cat>
          <c:val>
            <c:numRef>
              <c:f>'[Выпуск и эффективность (2).xlsx]Лист1'!$B$2:$B$13</c:f>
              <c:numCache>
                <c:formatCode>General</c:formatCode>
                <c:ptCount val="12"/>
                <c:pt idx="0">
                  <c:v>16460</c:v>
                </c:pt>
                <c:pt idx="1">
                  <c:v>18206</c:v>
                </c:pt>
                <c:pt idx="2">
                  <c:v>19188</c:v>
                </c:pt>
                <c:pt idx="3">
                  <c:v>19624</c:v>
                </c:pt>
                <c:pt idx="4">
                  <c:v>20674</c:v>
                </c:pt>
                <c:pt idx="5">
                  <c:v>20268</c:v>
                </c:pt>
                <c:pt idx="6">
                  <c:v>18865</c:v>
                </c:pt>
                <c:pt idx="7">
                  <c:v>18711</c:v>
                </c:pt>
                <c:pt idx="8">
                  <c:v>17795</c:v>
                </c:pt>
                <c:pt idx="9">
                  <c:v>17563</c:v>
                </c:pt>
                <c:pt idx="10">
                  <c:v>19106</c:v>
                </c:pt>
                <c:pt idx="11">
                  <c:v>18605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216256"/>
        <c:axId val="125217792"/>
      </c:lineChart>
      <c:lineChart>
        <c:grouping val="standard"/>
        <c:varyColors val="0"/>
        <c:ser>
          <c:idx val="2"/>
          <c:order val="2"/>
          <c:spPr>
            <a:ln w="22225">
              <a:solidFill>
                <a:schemeClr val="tx1"/>
              </a:solidFill>
              <a:prstDash val="dash"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1"/>
              <c:layout>
                <c:manualLayout>
                  <c:x val="-3.9910600255427843E-2"/>
                  <c:y val="-4.2501517911353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314176245210725E-2"/>
                  <c:y val="-2.7322404371584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507024265644926E-2"/>
                  <c:y val="-3.6429872495446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4699872286079169E-2"/>
                  <c:y val="3.0358227079538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946360153256647E-2"/>
                  <c:y val="4.5537340619307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5542784163473824E-2"/>
                  <c:y val="-3.0358227079538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2349936143039591E-2"/>
                  <c:y val="3.9465695203400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075351213282248E-2"/>
                  <c:y val="-3.0358227079538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9157088122605363E-2"/>
                  <c:y val="5.46448087431693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0753512132822359E-2"/>
                  <c:y val="5.1608986035215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"/>
              <c:pt idx="0">
                <c:v>2002</c:v>
              </c:pt>
            </c:numLit>
          </c:cat>
          <c:val>
            <c:numRef>
              <c:f>'[Выпуск и эффективность (2).xlsx]Лист1'!$C$2:$C$13</c:f>
              <c:numCache>
                <c:formatCode>0.00</c:formatCode>
                <c:ptCount val="12"/>
                <c:pt idx="0">
                  <c:v>25</c:v>
                </c:pt>
                <c:pt idx="1">
                  <c:v>27</c:v>
                </c:pt>
                <c:pt idx="2">
                  <c:v>33</c:v>
                </c:pt>
                <c:pt idx="3">
                  <c:v>34</c:v>
                </c:pt>
                <c:pt idx="4">
                  <c:v>37</c:v>
                </c:pt>
                <c:pt idx="5">
                  <c:v>34</c:v>
                </c:pt>
                <c:pt idx="6">
                  <c:v>29</c:v>
                </c:pt>
                <c:pt idx="7">
                  <c:v>34</c:v>
                </c:pt>
                <c:pt idx="8">
                  <c:v>32</c:v>
                </c:pt>
                <c:pt idx="9">
                  <c:v>33</c:v>
                </c:pt>
                <c:pt idx="10">
                  <c:v>28</c:v>
                </c:pt>
                <c:pt idx="11">
                  <c:v>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248256"/>
        <c:axId val="125249792"/>
      </c:lineChart>
      <c:catAx>
        <c:axId val="125216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5217792"/>
        <c:crosses val="autoZero"/>
        <c:auto val="1"/>
        <c:lblAlgn val="ctr"/>
        <c:lblOffset val="100"/>
        <c:noMultiLvlLbl val="0"/>
      </c:catAx>
      <c:valAx>
        <c:axId val="125217792"/>
        <c:scaling>
          <c:orientation val="minMax"/>
          <c:min val="1600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25216256"/>
        <c:crosses val="autoZero"/>
        <c:crossBetween val="midCat"/>
      </c:valAx>
      <c:catAx>
        <c:axId val="125248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5249792"/>
        <c:crosses val="autoZero"/>
        <c:auto val="1"/>
        <c:lblAlgn val="ctr"/>
        <c:lblOffset val="100"/>
        <c:noMultiLvlLbl val="0"/>
      </c:catAx>
      <c:valAx>
        <c:axId val="125249792"/>
        <c:scaling>
          <c:orientation val="minMax"/>
          <c:min val="18"/>
        </c:scaling>
        <c:delete val="0"/>
        <c:axPos val="r"/>
        <c:numFmt formatCode="0.00" sourceLinked="1"/>
        <c:majorTickMark val="out"/>
        <c:minorTickMark val="none"/>
        <c:tickLblPos val="nextTo"/>
        <c:crossAx val="125248256"/>
        <c:crosses val="max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1084043848964"/>
          <c:y val="0.12727272727272723"/>
          <c:w val="0.8599269183922047"/>
          <c:h val="0.571717171717171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8150773175278049E-3"/>
                  <c:y val="-1.43564781675017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741602488483248E-3"/>
                  <c:y val="-1.13218271958428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613709674841763E-3"/>
                  <c:y val="-8.67361276810089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406558802562755E-3"/>
                  <c:y val="-1.72598425196850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171201498726834E-4"/>
                  <c:y val="-3.08873512023102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2750566654197984E-3"/>
                  <c:y val="-1.43399347808795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5462674352064696E-3"/>
                  <c:y val="-2.05863357989341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8154513572526547E-3"/>
                  <c:y val="-1.3932925051035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125280929407294E-3"/>
                  <c:y val="-2.62274185423789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9177656081661361E-3"/>
                  <c:y val="-1.21992629709164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'[Выпуск и защиты по отраслям 2013.xlsx]Данные'!$A$2:$A$11</c:f>
              <c:strCache>
                <c:ptCount val="10"/>
                <c:pt idx="0">
                  <c:v>Физико-матем.науки</c:v>
                </c:pt>
                <c:pt idx="1">
                  <c:v>Химические науки</c:v>
                </c:pt>
                <c:pt idx="2">
                  <c:v>Биологические науки</c:v>
                </c:pt>
                <c:pt idx="3">
                  <c:v>Технические науки</c:v>
                </c:pt>
                <c:pt idx="4">
                  <c:v>Исторические науки</c:v>
                </c:pt>
                <c:pt idx="5">
                  <c:v>Экономические науки</c:v>
                </c:pt>
                <c:pt idx="6">
                  <c:v>Филологические науки</c:v>
                </c:pt>
                <c:pt idx="7">
                  <c:v>Юридические науки</c:v>
                </c:pt>
                <c:pt idx="8">
                  <c:v>Педагогические науки</c:v>
                </c:pt>
                <c:pt idx="9">
                  <c:v>Науки о Земле</c:v>
                </c:pt>
              </c:strCache>
            </c:strRef>
          </c:cat>
          <c:val>
            <c:numRef>
              <c:f>'[Выпуск и защиты по отраслям 2013.xlsx]Данные'!$B$2:$B$11</c:f>
              <c:numCache>
                <c:formatCode>General</c:formatCode>
                <c:ptCount val="10"/>
                <c:pt idx="0">
                  <c:v>1147</c:v>
                </c:pt>
                <c:pt idx="1">
                  <c:v>458</c:v>
                </c:pt>
                <c:pt idx="2">
                  <c:v>613</c:v>
                </c:pt>
                <c:pt idx="3">
                  <c:v>5166</c:v>
                </c:pt>
                <c:pt idx="4">
                  <c:v>502</c:v>
                </c:pt>
                <c:pt idx="5">
                  <c:v>1550</c:v>
                </c:pt>
                <c:pt idx="6">
                  <c:v>806</c:v>
                </c:pt>
                <c:pt idx="7">
                  <c:v>473</c:v>
                </c:pt>
                <c:pt idx="8">
                  <c:v>768</c:v>
                </c:pt>
                <c:pt idx="9">
                  <c:v>576</c:v>
                </c:pt>
              </c:numCache>
            </c:numRef>
          </c:val>
        </c:ser>
        <c:ser>
          <c:idx val="1"/>
          <c:order val="1"/>
          <c:spPr>
            <a:pattFill prst="divot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8.0567517367272096E-3"/>
                  <c:y val="-5.5123412603734793E-4"/>
                </c:manualLayout>
              </c:layout>
              <c:tx>
                <c:rich>
                  <a:bodyPr/>
                  <a:lstStyle/>
                  <a:p>
                    <a:pPr>
                      <a:defRPr sz="900" b="1" i="1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321
(28%)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438345785338841E-3"/>
                  <c:y val="1.2982316604365147E-3"/>
                </c:manualLayout>
              </c:layout>
              <c:tx>
                <c:rich>
                  <a:bodyPr/>
                  <a:lstStyle/>
                  <a:p>
                    <a:pPr>
                      <a:defRPr sz="900" b="1" i="1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192
(42%)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8130185005802905E-3"/>
                  <c:y val="5.9598610779842997E-5"/>
                </c:manualLayout>
              </c:layout>
              <c:tx>
                <c:rich>
                  <a:bodyPr/>
                  <a:lstStyle/>
                  <a:p>
                    <a:pPr>
                      <a:defRPr sz="900" b="1" i="1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179
(29%)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182560158056408E-3"/>
                  <c:y val="-7.6097457514779348E-3"/>
                </c:manualLayout>
              </c:layout>
              <c:tx>
                <c:rich>
                  <a:bodyPr/>
                  <a:lstStyle/>
                  <a:p>
                    <a:pPr>
                      <a:defRPr sz="900" b="1" i="1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1413
(27%)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3513863446726044E-3"/>
                  <c:y val="-2.4178795832337841E-3"/>
                </c:manualLayout>
              </c:layout>
              <c:tx>
                <c:rich>
                  <a:bodyPr/>
                  <a:lstStyle/>
                  <a:p>
                    <a:pPr>
                      <a:defRPr sz="900" b="1" i="1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153
(30%)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2746506564877883E-3"/>
                  <c:y val="-2.058591160953398E-3"/>
                </c:manualLayout>
              </c:layout>
              <c:tx>
                <c:rich>
                  <a:bodyPr/>
                  <a:lstStyle/>
                  <a:p>
                    <a:pPr>
                      <a:defRPr sz="900" b="1" i="1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602
(39%)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107780985354974E-3"/>
                  <c:y val="-8.1554654153079484E-3"/>
                </c:manualLayout>
              </c:layout>
              <c:tx>
                <c:rich>
                  <a:bodyPr/>
                  <a:lstStyle/>
                  <a:p>
                    <a:pPr>
                      <a:defRPr sz="900" b="1" i="1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326
(40%)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5951195808198635E-3"/>
                  <c:y val="-6.4389830059120232E-3"/>
                </c:manualLayout>
              </c:layout>
              <c:tx>
                <c:rich>
                  <a:bodyPr/>
                  <a:lstStyle/>
                  <a:p>
                    <a:pPr>
                      <a:defRPr sz="900" b="1" i="1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132
(28%)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8641756260371207E-3"/>
                  <c:y val="-9.2982316604364439E-3"/>
                </c:manualLayout>
              </c:layout>
              <c:tx>
                <c:rich>
                  <a:bodyPr/>
                  <a:lstStyle/>
                  <a:p>
                    <a:pPr>
                      <a:defRPr sz="900" b="1" i="1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208
(27%)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7.5694131412625274E-3"/>
                  <c:y val="-4.9144463002729552E-3"/>
                </c:manualLayout>
              </c:layout>
              <c:tx>
                <c:rich>
                  <a:bodyPr/>
                  <a:lstStyle/>
                  <a:p>
                    <a:pPr>
                      <a:defRPr sz="900" b="1" i="1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148
(26%)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'[Выпуск и защиты по отраслям 2013.xlsx]Данные'!$A$2:$A$11</c:f>
              <c:strCache>
                <c:ptCount val="10"/>
                <c:pt idx="0">
                  <c:v>Физико-матем.науки</c:v>
                </c:pt>
                <c:pt idx="1">
                  <c:v>Химические науки</c:v>
                </c:pt>
                <c:pt idx="2">
                  <c:v>Биологические науки</c:v>
                </c:pt>
                <c:pt idx="3">
                  <c:v>Технические науки</c:v>
                </c:pt>
                <c:pt idx="4">
                  <c:v>Исторические науки</c:v>
                </c:pt>
                <c:pt idx="5">
                  <c:v>Экономические науки</c:v>
                </c:pt>
                <c:pt idx="6">
                  <c:v>Филологические науки</c:v>
                </c:pt>
                <c:pt idx="7">
                  <c:v>Юридические науки</c:v>
                </c:pt>
                <c:pt idx="8">
                  <c:v>Педагогические науки</c:v>
                </c:pt>
                <c:pt idx="9">
                  <c:v>Науки о Земле</c:v>
                </c:pt>
              </c:strCache>
            </c:strRef>
          </c:cat>
          <c:val>
            <c:numRef>
              <c:f>'[Выпуск и защиты по отраслям 2013.xlsx]Данные'!$C$2:$C$11</c:f>
              <c:numCache>
                <c:formatCode>General</c:formatCode>
                <c:ptCount val="10"/>
                <c:pt idx="0">
                  <c:v>321</c:v>
                </c:pt>
                <c:pt idx="1">
                  <c:v>192</c:v>
                </c:pt>
                <c:pt idx="2">
                  <c:v>179</c:v>
                </c:pt>
                <c:pt idx="3">
                  <c:v>1413</c:v>
                </c:pt>
                <c:pt idx="4">
                  <c:v>153</c:v>
                </c:pt>
                <c:pt idx="5">
                  <c:v>602</c:v>
                </c:pt>
                <c:pt idx="6">
                  <c:v>326</c:v>
                </c:pt>
                <c:pt idx="7">
                  <c:v>132</c:v>
                </c:pt>
                <c:pt idx="8">
                  <c:v>208</c:v>
                </c:pt>
                <c:pt idx="9">
                  <c:v>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125862656"/>
        <c:axId val="125864192"/>
      </c:barChart>
      <c:catAx>
        <c:axId val="12586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58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5864192"/>
        <c:crosses val="autoZero"/>
        <c:auto val="1"/>
        <c:lblAlgn val="ctr"/>
        <c:lblOffset val="100"/>
        <c:noMultiLvlLbl val="0"/>
      </c:catAx>
      <c:valAx>
        <c:axId val="125864192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5862656"/>
        <c:crosses val="autoZero"/>
        <c:crossBetween val="between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0.04501</cdr:x>
      <cdr:y>0.92358</cdr:y>
    </cdr:from>
    <cdr:to>
      <cdr:x>0.98124</cdr:x>
      <cdr:y>0.9554</cdr:y>
    </cdr:to>
    <cdr:sp macro="" textlink="">
      <cdr:nvSpPr>
        <cdr:cNvPr id="9243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0384" y="4180110"/>
          <a:ext cx="7704856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9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      2002г.    </a:t>
          </a:r>
          <a:r>
            <a:rPr lang="ru-RU" sz="9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2003г</a:t>
          </a:r>
          <a:r>
            <a:rPr lang="ru-RU" sz="9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.    </a:t>
          </a:r>
          <a:r>
            <a:rPr lang="ru-RU" sz="9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2004г</a:t>
          </a:r>
          <a:r>
            <a:rPr lang="ru-RU" sz="9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.     </a:t>
          </a:r>
          <a:r>
            <a:rPr lang="ru-RU" sz="9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2005г</a:t>
          </a:r>
          <a:r>
            <a:rPr lang="ru-RU" sz="9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.  </a:t>
          </a:r>
          <a:r>
            <a:rPr lang="ru-RU" sz="9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  </a:t>
          </a:r>
          <a:r>
            <a:rPr lang="ru-RU" sz="9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2006г.     </a:t>
          </a:r>
          <a:r>
            <a:rPr lang="ru-RU" sz="9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2007г</a:t>
          </a:r>
          <a:r>
            <a:rPr lang="ru-RU" sz="9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.    </a:t>
          </a:r>
          <a:r>
            <a:rPr lang="ru-RU" sz="9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 </a:t>
          </a:r>
          <a:r>
            <a:rPr lang="ru-RU" sz="9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2008г.    </a:t>
          </a:r>
          <a:r>
            <a:rPr lang="ru-RU" sz="9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 </a:t>
          </a:r>
          <a:r>
            <a:rPr lang="ru-RU" sz="9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2009г.    </a:t>
          </a:r>
          <a:r>
            <a:rPr lang="ru-RU" sz="9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2010г</a:t>
          </a:r>
          <a:r>
            <a:rPr lang="ru-RU" sz="9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.    </a:t>
          </a:r>
          <a:r>
            <a:rPr lang="ru-RU" sz="9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2011г</a:t>
          </a:r>
          <a:r>
            <a:rPr lang="ru-RU" sz="9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.   </a:t>
          </a:r>
          <a:r>
            <a:rPr lang="ru-RU" sz="9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2012г</a:t>
          </a:r>
          <a:r>
            <a:rPr lang="ru-RU" sz="9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.    </a:t>
          </a:r>
          <a:r>
            <a:rPr lang="ru-RU" sz="9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2013г</a:t>
          </a:r>
          <a:r>
            <a:rPr lang="ru-RU" sz="9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.    </a:t>
          </a:r>
          <a:r>
            <a:rPr lang="ru-RU" sz="9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2014г</a:t>
          </a:r>
          <a:r>
            <a:rPr lang="ru-RU" sz="9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.   </a:t>
          </a:r>
          <a:r>
            <a:rPr lang="ru-RU" sz="9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 </a:t>
          </a:r>
          <a:r>
            <a:rPr lang="ru-RU" sz="9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2015г.   </a:t>
          </a:r>
          <a:r>
            <a:rPr lang="ru-RU" sz="9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2016г</a:t>
          </a:r>
          <a:r>
            <a:rPr lang="ru-RU" sz="9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.</a:t>
          </a:r>
        </a:p>
        <a:p xmlns:a="http://schemas.openxmlformats.org/drawingml/2006/main">
          <a:pPr algn="r" rtl="0">
            <a:defRPr sz="1000"/>
          </a:pPr>
          <a:r>
            <a:rPr lang="ru-RU" sz="9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)</a:t>
          </a:r>
          <a:endParaRPr lang="ru-RU" dirty="0"/>
        </a:p>
      </cdr:txBody>
    </cdr:sp>
  </cdr:relSizeAnchor>
  <cdr:relSizeAnchor xmlns:cdr="http://schemas.openxmlformats.org/drawingml/2006/chartDrawing">
    <cdr:from>
      <cdr:x>0.39178</cdr:x>
      <cdr:y>0.09627</cdr:y>
    </cdr:from>
    <cdr:to>
      <cdr:x>0.6225</cdr:x>
      <cdr:y>0.15991</cdr:y>
    </cdr:to>
    <cdr:sp macro="" textlink="">
      <cdr:nvSpPr>
        <cdr:cNvPr id="921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24192" y="435694"/>
          <a:ext cx="1898719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900" b="1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Численность на конец </a:t>
          </a:r>
          <a:r>
            <a:rPr lang="ru-RU" sz="900" b="1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года</a:t>
          </a:r>
          <a:endParaRPr lang="ru-RU" sz="9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0.45971</cdr:x>
      <cdr:y>0.54855</cdr:y>
    </cdr:from>
    <cdr:to>
      <cdr:x>0.49671</cdr:x>
      <cdr:y>0.5813</cdr:y>
    </cdr:to>
    <cdr:sp macro="" textlink="">
      <cdr:nvSpPr>
        <cdr:cNvPr id="922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3039" y="3072547"/>
          <a:ext cx="340015" cy="1852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90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 КЦП</a:t>
          </a:r>
        </a:p>
      </cdr:txBody>
    </cdr:sp>
  </cdr:relSizeAnchor>
  <cdr:relSizeAnchor xmlns:cdr="http://schemas.openxmlformats.org/drawingml/2006/chartDrawing">
    <cdr:from>
      <cdr:x>0.56125</cdr:x>
      <cdr:y>0.82812</cdr:y>
    </cdr:from>
    <cdr:to>
      <cdr:x>0.78</cdr:x>
      <cdr:y>0.90767</cdr:y>
    </cdr:to>
    <cdr:sp macro="" textlink="">
      <cdr:nvSpPr>
        <cdr:cNvPr id="9222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18857" y="3748062"/>
          <a:ext cx="1800200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3175">
          <a:solidFill>
            <a:srgbClr xmlns:mc="http://schemas.openxmlformats.org/markup-compatibility/2006" xmlns:a14="http://schemas.microsoft.com/office/drawing/2010/main" val="000000" mc:Ignorable="a14" a14:legacySpreadsheetColorIndex="8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9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53% от 2009г.</a:t>
          </a:r>
        </a:p>
        <a:p xmlns:a="http://schemas.openxmlformats.org/drawingml/2006/main">
          <a:pPr algn="l" rtl="0">
            <a:defRPr sz="1000"/>
          </a:pPr>
          <a:r>
            <a:rPr lang="ru-RU" sz="9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40% от 2002г.</a:t>
          </a:r>
        </a:p>
      </cdr:txBody>
    </cdr:sp>
  </cdr:relSizeAnchor>
  <cdr:relSizeAnchor xmlns:cdr="http://schemas.openxmlformats.org/drawingml/2006/chartDrawing">
    <cdr:from>
      <cdr:x>0.50175</cdr:x>
      <cdr:y>0.46525</cdr:y>
    </cdr:from>
    <cdr:to>
      <cdr:x>0.51025</cdr:x>
      <cdr:y>0.4965</cdr:y>
    </cdr:to>
    <cdr:sp macro="" textlink="">
      <cdr:nvSpPr>
        <cdr:cNvPr id="9224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07082" y="2602988"/>
          <a:ext cx="82845" cy="1769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   </a:t>
          </a:r>
        </a:p>
      </cdr:txBody>
    </cdr:sp>
  </cdr:relSizeAnchor>
  <cdr:relSizeAnchor xmlns:cdr="http://schemas.openxmlformats.org/drawingml/2006/chartDrawing">
    <cdr:from>
      <cdr:x>0.78</cdr:x>
      <cdr:y>0.81221</cdr:y>
    </cdr:from>
    <cdr:to>
      <cdr:x>0.815</cdr:x>
      <cdr:y>0.82812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6419056" y="3676054"/>
          <a:ext cx="288032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0.02682</cdr:x>
      <cdr:y>0.93807</cdr:y>
    </cdr:from>
    <cdr:to>
      <cdr:x>0.97126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3360" y="3924300"/>
          <a:ext cx="751332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  2002       </a:t>
          </a:r>
          <a:r>
            <a:rPr lang="ru-RU" sz="1100"/>
            <a:t>  </a:t>
          </a:r>
          <a:r>
            <a:rPr lang="en-US" sz="1100"/>
            <a:t> 2003   </a:t>
          </a:r>
          <a:r>
            <a:rPr lang="ru-RU" sz="1100"/>
            <a:t> </a:t>
          </a:r>
          <a:r>
            <a:rPr lang="en-US" sz="1100"/>
            <a:t>    </a:t>
          </a:r>
          <a:r>
            <a:rPr lang="ru-RU" sz="1100"/>
            <a:t>  </a:t>
          </a:r>
          <a:r>
            <a:rPr lang="en-US" sz="1100"/>
            <a:t> 2004          2005          2006          2007</a:t>
          </a:r>
          <a:r>
            <a:rPr lang="en-US" sz="1100" baseline="0"/>
            <a:t>          2008          </a:t>
          </a:r>
          <a:r>
            <a:rPr lang="ru-RU" sz="1100" baseline="0"/>
            <a:t> </a:t>
          </a:r>
          <a:r>
            <a:rPr lang="en-US" sz="1100" baseline="0"/>
            <a:t>2009           2010           2011           2012          </a:t>
          </a:r>
          <a:r>
            <a:rPr lang="ru-RU" sz="1100" baseline="0"/>
            <a:t> </a:t>
          </a:r>
          <a:r>
            <a:rPr lang="en-US" sz="1100" baseline="0"/>
            <a:t>  2013</a:t>
          </a:r>
          <a:endParaRPr lang="ru-RU" sz="1100"/>
        </a:p>
      </cdr:txBody>
    </cdr:sp>
  </cdr:relSizeAnchor>
  <cdr:relSizeAnchor xmlns:cdr="http://schemas.openxmlformats.org/drawingml/2006/chartDrawing">
    <cdr:from>
      <cdr:x>0.64368</cdr:x>
      <cdr:y>0.13479</cdr:y>
    </cdr:from>
    <cdr:to>
      <cdr:x>0.82375</cdr:x>
      <cdr:y>0.20401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97228" y="610054"/>
          <a:ext cx="1481868" cy="31328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Эффективность, в %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0.70448</cdr:x>
      <cdr:y>0.22589</cdr:y>
    </cdr:from>
    <cdr:to>
      <cdr:x>0.93193</cdr:x>
      <cdr:y>0.31261</cdr:y>
    </cdr:to>
    <cdr:sp macro="" textlink="">
      <cdr:nvSpPr>
        <cdr:cNvPr id="409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18950" y="1070370"/>
          <a:ext cx="1780823" cy="4096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900" b="1" i="0" u="none" strike="noStrike" baseline="0">
              <a:solidFill>
                <a:srgbClr val="000000"/>
              </a:solidFill>
              <a:latin typeface="Arial"/>
              <a:cs typeface="Arial"/>
            </a:rPr>
            <a:t>Всего выпуск - 13292 </a:t>
          </a:r>
        </a:p>
        <a:p xmlns:a="http://schemas.openxmlformats.org/drawingml/2006/main">
          <a:pPr algn="l" rtl="0">
            <a:defRPr sz="1000"/>
          </a:pPr>
          <a:r>
            <a:rPr lang="ru-RU" sz="900" b="1" i="0" u="none" strike="noStrike" baseline="0">
              <a:solidFill>
                <a:srgbClr val="000000"/>
              </a:solidFill>
              <a:latin typeface="Arial"/>
              <a:cs typeface="Arial"/>
            </a:rPr>
            <a:t>С защитой - 4073 (31%)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A7119-4729-4DA4-940A-45EA279D14CF}" type="datetimeFigureOut">
              <a:rPr lang="ru-RU" smtClean="0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EA0B0">
                  <a:tint val="2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F517F-ACDA-4118-AB81-7D0B8E8EF4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79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031383-DAC7-4394-B4FC-E242980CC9C7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4AD96-F50E-4BF8-A687-63A3BC14F6F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4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F485D7-9F9F-4962-89B9-6FEA2B151897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4EDC-CC93-48AB-9AF4-4E3582AF942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45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815447-BDD8-451A-B91D-0D372D67D5A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6EA0B0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05434E-113E-4813-8E40-E0C48665F4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518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15447-BDD8-451A-B91D-0D372D67D5A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5434E-113E-4813-8E40-E0C48665F42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04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15447-BDD8-451A-B91D-0D372D67D5AD}" type="datetimeFigureOut">
              <a:rPr lang="ru-RU" smtClean="0">
                <a:solidFill>
                  <a:prstClr val="white"/>
                </a:solidFill>
              </a:rPr>
              <a:pPr/>
              <a:t>01.12.2014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5434E-113E-4813-8E40-E0C48665F42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09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15447-BDD8-451A-B91D-0D372D67D5AD}" type="datetimeFigureOut">
              <a:rPr lang="ru-RU" smtClean="0">
                <a:solidFill>
                  <a:prstClr val="white"/>
                </a:solidFill>
              </a:rPr>
              <a:pPr/>
              <a:t>01.12.2014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5434E-113E-4813-8E40-E0C48665F42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327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15447-BDD8-451A-B91D-0D372D67D5A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5434E-113E-4813-8E40-E0C48665F42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06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15447-BDD8-451A-B91D-0D372D67D5AD}" type="datetimeFigureOut">
              <a:rPr lang="ru-RU" smtClean="0">
                <a:solidFill>
                  <a:prstClr val="white"/>
                </a:solidFill>
              </a:rPr>
              <a:pPr/>
              <a:t>01.12.2014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5434E-113E-4813-8E40-E0C48665F42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735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15447-BDD8-451A-B91D-0D372D67D5A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5434E-113E-4813-8E40-E0C48665F42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0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4815447-BDD8-451A-B91D-0D372D67D5A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5434E-113E-4813-8E40-E0C48665F42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1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AD108-725E-43D0-B70B-54896B3FFCE2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6773C-0128-4E91-BC5F-C9E3C6563B7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815447-BDD8-451A-B91D-0D372D67D5AD}" type="datetimeFigureOut">
              <a:rPr lang="ru-RU" smtClean="0">
                <a:solidFill>
                  <a:prstClr val="white"/>
                </a:solidFill>
              </a:rPr>
              <a:pPr/>
              <a:t>01.12.2014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05434E-113E-4813-8E40-E0C48665F42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45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15447-BDD8-451A-B91D-0D372D67D5A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5434E-113E-4813-8E40-E0C48665F42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3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15447-BDD8-451A-B91D-0D372D67D5A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5434E-113E-4813-8E40-E0C48665F42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68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A69F80A-EEF1-4B27-BAC7-097E37A16989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6EA0B0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45CAB99-A344-4916-8C58-0FC539228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31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3C64-FE2C-4822-B43C-FEFD7955182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F0BE0-5550-4EC9-A2EA-EFA76A0C91C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37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94B122-69F9-4274-BC21-94BB17C78020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01.12.2014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9AE348-FD97-40B3-9BF5-5F44555A159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17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1348CC-A0C9-4509-8002-17E711710C3F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01.12.2014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8BC52A-CD33-4F8B-83E0-57B2D6FAA73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58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8709A1-1A58-4211-AC78-DADFCAF2291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BD329D-0D34-44CF-9A6C-33E300082DC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55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F2B6AC-1D92-4C9A-9D8A-A18826CA2E56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01.12.2014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4BD8B4-43D7-4149-BDA3-479E40BE6C2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9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55C83-7C3F-47FC-B138-D080656FC18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03CF-BED1-4C38-9984-68E0325D0C0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3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6E34E3-3D5F-43C2-BA22-75C41E094AE0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01.12.2014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020D2-B50C-4190-B932-BBC8D3D9C99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74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B1934F-8400-4C54-8171-4D546AE454A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E06136-40D9-498E-BA3A-CEEC30B7F85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6EA93F2-A383-41F1-9D3E-E6000DE55439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01.12.2014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2578642-C245-4DD7-8370-C8742E80447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73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7E709-1CB3-4956-AC3A-ABD2CEB5138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1B164-0172-45E8-80BD-5F209AB1266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7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E4C31-7655-4C5B-9FC6-82ED67379ED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2AB4-3DF2-4C9F-96F1-1CBA10F34E1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63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5E1A3-54C2-4F94-BC25-1A77F3A4F9A3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01.12.2014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E82F0-B716-4F9A-B765-FBFC99349977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70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BFAF1-B6E8-4BC6-9F6A-7844A088980D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01.12.2014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00931-0581-4F8C-81C5-91EFA11823AA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07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CBD1B-2B7F-4B58-9028-F4E0C2ABD75B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01.12.2014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03A8-B2EF-425D-9C80-9156F6F9D391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6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DBEE1-F301-4917-A5ED-A5D5D7CEAE50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01.12.2014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5042F-9EC1-4A5F-ACC0-6B9B79ADFAD3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23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FDE06-30D1-4E51-8A44-2DE471ECBF52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01.12.2014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447E-DB25-4AC3-B1EF-8DAB662FACA8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68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5E9AC-A4AD-4714-9264-0754CDE87510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01.12.2014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19B8-72F6-4572-9A05-9668BA1D6F1F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7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A6FF4B-A911-442E-9B79-5829CFF5A94D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01.12.2014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556B4-A1ED-4F49-BAD0-A4F80EC927C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698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F62EA-3EFE-4FE4-BA5F-D5EC1982E2BA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01.12.2014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4B8B0-2AB9-4FFF-B04C-252A646C5C3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426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6942A-7699-425E-954E-AFE402023417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01.12.2014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337C8-FE41-4AB7-A37A-32E134BF65C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72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4C3AA-D4CF-4A4E-91F3-F97020B149F7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01.12.2014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70A73-8819-4BEB-89FA-0689DF323D98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799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13EBF-C7E9-4036-A4DB-824B4FEBEDB6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01.12.2014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06886-CD10-4D2D-AAEB-D009F473EAFA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640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EFA6D-2DB1-427A-BC43-A4BE5FBEB987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01.12.2014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13719-3CD9-4E9E-AA1C-C5B46ABFDBB6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4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FD277B-1C69-42D7-8369-E17869C8BB6D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938B6-CAAB-4AB3-A81B-00BCD3FC479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4A6029-EACB-4BB2-BBD1-900EA2DA542F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01.12.2014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4E556-FB4F-40D7-B806-00440DE8654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5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02313B-7630-4F8D-B814-339850A25DB2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FC7F2-7A71-48DE-A099-AA03905C606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7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A2B8B3-F4B0-4F2E-A996-9B0A56863ABA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45EB8-E85A-47F3-8DEA-9F6ED8375AD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7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7E1BC-215B-4F13-81EB-F94C4078138C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01.12.2014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E3BA8-BA56-42DF-BEE4-542A651AD89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6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048C6E-2CF8-4EAE-A963-CA0D84098702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EB4C6A-CC5F-47C6-AADB-E584B715ABA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4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4815447-BDD8-451A-B91D-0D372D67D5A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405434E-113E-4813-8E40-E0C48665F42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8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1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5036ADE-EEB0-4D3B-8ED7-A93A9D52152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860C101-7F19-4016-9A80-313BF71117E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9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Times New Roman" pitchFamily="18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702D13-BE16-45E2-85D3-62DAF36AAE3A}" type="datetimeFigureOut">
              <a:rPr lang="ru-RU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E985B6-E52B-4011-A115-69139B9A2607}" type="slidenum">
              <a:rPr lang="ru-RU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778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_________Microsoft_Word_97-20031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120" y="3200400"/>
            <a:ext cx="8568952" cy="130872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Подготовка кадров высшей квалификации</a:t>
            </a: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875" y="5805488"/>
            <a:ext cx="6400800" cy="889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900" dirty="0">
                <a:solidFill>
                  <a:schemeClr val="tx1"/>
                </a:solidFill>
              </a:rPr>
              <a:t>Соколова Марина Владиславовна</a:t>
            </a:r>
          </a:p>
          <a:p>
            <a:pPr>
              <a:lnSpc>
                <a:spcPct val="80000"/>
              </a:lnSpc>
            </a:pPr>
            <a:r>
              <a:rPr lang="ru-RU" sz="1900" dirty="0">
                <a:solidFill>
                  <a:schemeClr val="tx1"/>
                </a:solidFill>
              </a:rPr>
              <a:t>референт Департамента государственной политики в сфере высшего образования </a:t>
            </a:r>
            <a:endParaRPr lang="ru-RU" sz="1900" dirty="0" smtClean="0">
              <a:solidFill>
                <a:schemeClr val="tx1"/>
              </a:solidFill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0"/>
            <a:ext cx="4535488" cy="3200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7512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algn="ctr"/>
            <a:r>
              <a:rPr lang="ru-RU" sz="3200" dirty="0">
                <a:solidFill>
                  <a:srgbClr val="6EA0B0"/>
                </a:solidFill>
              </a:rPr>
              <a:t>Блок-схема реализации основных образовательных программ аспирантуры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98274"/>
            <a:ext cx="8229600" cy="432981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1716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424937" cy="63367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8275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45212"/>
            <a:ext cx="7992888" cy="584986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778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3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Приказ Минобрнауки России от 2 сентября 2014 г. № 1192 о соответствии направлений подготовки научным специальностям</a:t>
            </a:r>
            <a:endParaRPr lang="ru-RU" sz="2400" dirty="0"/>
          </a:p>
        </p:txBody>
      </p:sp>
      <p:pic>
        <p:nvPicPr>
          <p:cNvPr id="1028" name="Picture 1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475" y="1700808"/>
            <a:ext cx="7385050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AutoShape 3"/>
          <p:cNvSpPr>
            <a:spLocks noChangeAspect="1" noChangeArrowheads="1"/>
          </p:cNvSpPr>
          <p:nvPr/>
        </p:nvSpPr>
        <p:spPr bwMode="auto">
          <a:xfrm>
            <a:off x="900113" y="1412875"/>
            <a:ext cx="73850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04081"/>
            <a:ext cx="8229600" cy="8486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Лицензирование </a:t>
            </a:r>
            <a:b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23528" y="1273710"/>
            <a:ext cx="4164832" cy="432048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b="0" kern="120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6EA0B0"/>
              </a:buClr>
            </a:pPr>
            <a:r>
              <a:rPr lang="ru-RU" b="1" dirty="0" smtClean="0">
                <a:solidFill>
                  <a:srgbClr val="6EA0B0">
                    <a:shade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Нормативные правовые акты</a:t>
            </a:r>
            <a:endParaRPr lang="ru-RU" b="1" dirty="0">
              <a:solidFill>
                <a:srgbClr val="6EA0B0">
                  <a:shade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4835806" y="1165698"/>
            <a:ext cx="3946205" cy="648072"/>
          </a:xfrm>
          <a:prstGeom prst="rect">
            <a:avLst/>
          </a:prstGeom>
        </p:spPr>
        <p:txBody>
          <a:bodyPr vert="horz" anchor="ctr">
            <a:normAutofit fontScale="85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b="0" kern="120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6EA0B0"/>
              </a:buClr>
            </a:pPr>
            <a:r>
              <a:rPr lang="ru-RU" b="1" dirty="0" smtClean="0">
                <a:solidFill>
                  <a:srgbClr val="6EA0B0">
                    <a:shade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Лицензирование образовательной деятельности осуществляется </a:t>
            </a:r>
            <a:endParaRPr lang="ru-RU" b="1" dirty="0">
              <a:solidFill>
                <a:srgbClr val="6EA0B0">
                  <a:shade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323528" y="1628801"/>
            <a:ext cx="4752528" cy="266429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Clr>
                <a:srgbClr val="6EA0B0"/>
              </a:buClr>
              <a:buFont typeface="Wingdings 3"/>
              <a:buNone/>
            </a:pPr>
            <a:endParaRPr lang="ru-RU" sz="1200" dirty="0" smtClean="0">
              <a:solidFill>
                <a:prstClr val="black"/>
              </a:solidFill>
            </a:endParaRPr>
          </a:p>
          <a:p>
            <a:pPr marL="0" indent="-36000">
              <a:spcBef>
                <a:spcPts val="0"/>
              </a:spcBef>
              <a:buClr>
                <a:srgbClr val="6EA0B0"/>
              </a:buClr>
            </a:pPr>
            <a:r>
              <a:rPr lang="ru-RU" sz="1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prstClr val="black"/>
                </a:solidFill>
                <a:cs typeface="Times New Roman" pitchFamily="18" charset="0"/>
              </a:rPr>
              <a:t>Федеральный закон от 29 декабря 2012 г.                  № 273-ФЗ «Об образовании в Российской Федерации» </a:t>
            </a:r>
            <a:r>
              <a:rPr lang="ru-RU" sz="19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(статья 91)</a:t>
            </a:r>
          </a:p>
          <a:p>
            <a:pPr marL="0" indent="-36000">
              <a:spcBef>
                <a:spcPts val="0"/>
              </a:spcBef>
              <a:buClr>
                <a:srgbClr val="6EA0B0"/>
              </a:buClr>
            </a:pPr>
            <a:endParaRPr lang="ru-RU" sz="1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indent="-36000">
              <a:spcBef>
                <a:spcPts val="0"/>
              </a:spcBef>
              <a:buClr>
                <a:srgbClr val="6EA0B0"/>
              </a:buClr>
            </a:pPr>
            <a:r>
              <a:rPr lang="ru-RU" sz="1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prstClr val="black"/>
                </a:solidFill>
                <a:cs typeface="Times New Roman" pitchFamily="18" charset="0"/>
              </a:rPr>
              <a:t>Федеральный закон от 4 мая 2011 г. </a:t>
            </a:r>
            <a:r>
              <a:rPr lang="ru-RU" sz="1900" b="1" dirty="0" smtClean="0">
                <a:solidFill>
                  <a:prstClr val="black"/>
                </a:solidFill>
                <a:cs typeface="Times New Roman" pitchFamily="18" charset="0"/>
              </a:rPr>
              <a:t>№ 99-ФЗ             «О лицензировании отдельных видов деятельности»</a:t>
            </a:r>
          </a:p>
          <a:p>
            <a:pPr marL="0" indent="-36000">
              <a:spcBef>
                <a:spcPts val="0"/>
              </a:spcBef>
              <a:buClr>
                <a:srgbClr val="6EA0B0"/>
              </a:buClr>
            </a:pPr>
            <a:endParaRPr lang="ru-RU" sz="1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indent="-36000">
              <a:spcBef>
                <a:spcPts val="0"/>
              </a:spcBef>
              <a:buClr>
                <a:srgbClr val="6EA0B0"/>
              </a:buClr>
            </a:pPr>
            <a:r>
              <a:rPr lang="ru-RU" sz="1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prstClr val="black"/>
                </a:solidFill>
                <a:cs typeface="Times New Roman" pitchFamily="18" charset="0"/>
              </a:rPr>
              <a:t>Положение о лицензировании образовательной деятельности, утвержденное постановлением </a:t>
            </a:r>
            <a:r>
              <a:rPr lang="ru-RU" sz="1900" b="1" dirty="0" smtClean="0">
                <a:solidFill>
                  <a:prstClr val="black"/>
                </a:solidFill>
                <a:cs typeface="Times New Roman" pitchFamily="18" charset="0"/>
              </a:rPr>
              <a:t>Правительства Российской Федерации                              от 28 октября 2013 г. № 966</a:t>
            </a: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4740238" y="1916832"/>
            <a:ext cx="4041775" cy="2190229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Clr>
                <a:srgbClr val="6EA0B0"/>
              </a:buClr>
              <a:buFont typeface="Wingdings 3"/>
              <a:buNone/>
            </a:pPr>
            <a:r>
              <a:rPr lang="ru-RU" sz="1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pPr>
              <a:buClr>
                <a:srgbClr val="6EA0B0"/>
              </a:buClr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5483879" y="1966503"/>
            <a:ext cx="2650061" cy="562333"/>
          </a:xfrm>
          <a:custGeom>
            <a:avLst/>
            <a:gdLst>
              <a:gd name="connsiteX0" fmla="*/ 0 w 1587606"/>
              <a:gd name="connsiteY0" fmla="*/ 116547 h 1165469"/>
              <a:gd name="connsiteX1" fmla="*/ 116547 w 1587606"/>
              <a:gd name="connsiteY1" fmla="*/ 0 h 1165469"/>
              <a:gd name="connsiteX2" fmla="*/ 1471059 w 1587606"/>
              <a:gd name="connsiteY2" fmla="*/ 0 h 1165469"/>
              <a:gd name="connsiteX3" fmla="*/ 1587606 w 1587606"/>
              <a:gd name="connsiteY3" fmla="*/ 116547 h 1165469"/>
              <a:gd name="connsiteX4" fmla="*/ 1587606 w 1587606"/>
              <a:gd name="connsiteY4" fmla="*/ 1048922 h 1165469"/>
              <a:gd name="connsiteX5" fmla="*/ 1471059 w 1587606"/>
              <a:gd name="connsiteY5" fmla="*/ 1165469 h 1165469"/>
              <a:gd name="connsiteX6" fmla="*/ 116547 w 1587606"/>
              <a:gd name="connsiteY6" fmla="*/ 1165469 h 1165469"/>
              <a:gd name="connsiteX7" fmla="*/ 0 w 1587606"/>
              <a:gd name="connsiteY7" fmla="*/ 1048922 h 1165469"/>
              <a:gd name="connsiteX8" fmla="*/ 0 w 1587606"/>
              <a:gd name="connsiteY8" fmla="*/ 116547 h 116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606" h="1165469">
                <a:moveTo>
                  <a:pt x="0" y="116547"/>
                </a:moveTo>
                <a:cubicBezTo>
                  <a:pt x="0" y="52180"/>
                  <a:pt x="52180" y="0"/>
                  <a:pt x="116547" y="0"/>
                </a:cubicBezTo>
                <a:lnTo>
                  <a:pt x="1471059" y="0"/>
                </a:lnTo>
                <a:cubicBezTo>
                  <a:pt x="1535426" y="0"/>
                  <a:pt x="1587606" y="52180"/>
                  <a:pt x="1587606" y="116547"/>
                </a:cubicBezTo>
                <a:lnTo>
                  <a:pt x="1587606" y="1048922"/>
                </a:lnTo>
                <a:cubicBezTo>
                  <a:pt x="1587606" y="1113289"/>
                  <a:pt x="1535426" y="1165469"/>
                  <a:pt x="1471059" y="1165469"/>
                </a:cubicBezTo>
                <a:lnTo>
                  <a:pt x="116547" y="1165469"/>
                </a:lnTo>
                <a:cubicBezTo>
                  <a:pt x="52180" y="1165469"/>
                  <a:pt x="0" y="1113289"/>
                  <a:pt x="0" y="1048922"/>
                </a:cubicBezTo>
                <a:lnTo>
                  <a:pt x="0" y="11654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235" tIns="72235" rIns="72235" bIns="72235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</a:t>
            </a:r>
            <a:r>
              <a:rPr lang="ru-RU" sz="13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 видам </a:t>
            </a:r>
            <a:r>
              <a:rPr lang="ru-RU" sz="13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образования, по уровням </a:t>
            </a:r>
            <a:r>
              <a:rPr lang="ru-RU" sz="13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образования</a:t>
            </a:r>
            <a:endParaRPr lang="ru-RU" sz="13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5531801" y="3284984"/>
            <a:ext cx="2630664" cy="562333"/>
          </a:xfrm>
          <a:custGeom>
            <a:avLst/>
            <a:gdLst>
              <a:gd name="connsiteX0" fmla="*/ 0 w 1587606"/>
              <a:gd name="connsiteY0" fmla="*/ 116547 h 1165469"/>
              <a:gd name="connsiteX1" fmla="*/ 116547 w 1587606"/>
              <a:gd name="connsiteY1" fmla="*/ 0 h 1165469"/>
              <a:gd name="connsiteX2" fmla="*/ 1471059 w 1587606"/>
              <a:gd name="connsiteY2" fmla="*/ 0 h 1165469"/>
              <a:gd name="connsiteX3" fmla="*/ 1587606 w 1587606"/>
              <a:gd name="connsiteY3" fmla="*/ 116547 h 1165469"/>
              <a:gd name="connsiteX4" fmla="*/ 1587606 w 1587606"/>
              <a:gd name="connsiteY4" fmla="*/ 1048922 h 1165469"/>
              <a:gd name="connsiteX5" fmla="*/ 1471059 w 1587606"/>
              <a:gd name="connsiteY5" fmla="*/ 1165469 h 1165469"/>
              <a:gd name="connsiteX6" fmla="*/ 116547 w 1587606"/>
              <a:gd name="connsiteY6" fmla="*/ 1165469 h 1165469"/>
              <a:gd name="connsiteX7" fmla="*/ 0 w 1587606"/>
              <a:gd name="connsiteY7" fmla="*/ 1048922 h 1165469"/>
              <a:gd name="connsiteX8" fmla="*/ 0 w 1587606"/>
              <a:gd name="connsiteY8" fmla="*/ 116547 h 116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606" h="1165469">
                <a:moveTo>
                  <a:pt x="0" y="116547"/>
                </a:moveTo>
                <a:cubicBezTo>
                  <a:pt x="0" y="52180"/>
                  <a:pt x="52180" y="0"/>
                  <a:pt x="116547" y="0"/>
                </a:cubicBezTo>
                <a:lnTo>
                  <a:pt x="1471059" y="0"/>
                </a:lnTo>
                <a:cubicBezTo>
                  <a:pt x="1535426" y="0"/>
                  <a:pt x="1587606" y="52180"/>
                  <a:pt x="1587606" y="116547"/>
                </a:cubicBezTo>
                <a:lnTo>
                  <a:pt x="1587606" y="1048922"/>
                </a:lnTo>
                <a:cubicBezTo>
                  <a:pt x="1587606" y="1113289"/>
                  <a:pt x="1535426" y="1165469"/>
                  <a:pt x="1471059" y="1165469"/>
                </a:cubicBezTo>
                <a:lnTo>
                  <a:pt x="116547" y="1165469"/>
                </a:lnTo>
                <a:cubicBezTo>
                  <a:pt x="52180" y="1165469"/>
                  <a:pt x="0" y="1113289"/>
                  <a:pt x="0" y="1048922"/>
                </a:cubicBezTo>
                <a:lnTo>
                  <a:pt x="0" y="11654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235" tIns="72235" rIns="72235" bIns="72235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 подвидам дополнительного </a:t>
            </a:r>
            <a:r>
              <a:rPr lang="ru-RU" sz="13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образования</a:t>
            </a:r>
            <a:endParaRPr lang="ru-RU" sz="13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5483879" y="2621045"/>
            <a:ext cx="2655369" cy="562333"/>
          </a:xfrm>
          <a:custGeom>
            <a:avLst/>
            <a:gdLst>
              <a:gd name="connsiteX0" fmla="*/ 0 w 1587606"/>
              <a:gd name="connsiteY0" fmla="*/ 116547 h 1165469"/>
              <a:gd name="connsiteX1" fmla="*/ 116547 w 1587606"/>
              <a:gd name="connsiteY1" fmla="*/ 0 h 1165469"/>
              <a:gd name="connsiteX2" fmla="*/ 1471059 w 1587606"/>
              <a:gd name="connsiteY2" fmla="*/ 0 h 1165469"/>
              <a:gd name="connsiteX3" fmla="*/ 1587606 w 1587606"/>
              <a:gd name="connsiteY3" fmla="*/ 116547 h 1165469"/>
              <a:gd name="connsiteX4" fmla="*/ 1587606 w 1587606"/>
              <a:gd name="connsiteY4" fmla="*/ 1048922 h 1165469"/>
              <a:gd name="connsiteX5" fmla="*/ 1471059 w 1587606"/>
              <a:gd name="connsiteY5" fmla="*/ 1165469 h 1165469"/>
              <a:gd name="connsiteX6" fmla="*/ 116547 w 1587606"/>
              <a:gd name="connsiteY6" fmla="*/ 1165469 h 1165469"/>
              <a:gd name="connsiteX7" fmla="*/ 0 w 1587606"/>
              <a:gd name="connsiteY7" fmla="*/ 1048922 h 1165469"/>
              <a:gd name="connsiteX8" fmla="*/ 0 w 1587606"/>
              <a:gd name="connsiteY8" fmla="*/ 116547 h 116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606" h="1165469">
                <a:moveTo>
                  <a:pt x="0" y="116547"/>
                </a:moveTo>
                <a:cubicBezTo>
                  <a:pt x="0" y="52180"/>
                  <a:pt x="52180" y="0"/>
                  <a:pt x="116547" y="0"/>
                </a:cubicBezTo>
                <a:lnTo>
                  <a:pt x="1471059" y="0"/>
                </a:lnTo>
                <a:cubicBezTo>
                  <a:pt x="1535426" y="0"/>
                  <a:pt x="1587606" y="52180"/>
                  <a:pt x="1587606" y="116547"/>
                </a:cubicBezTo>
                <a:lnTo>
                  <a:pt x="1587606" y="1048922"/>
                </a:lnTo>
                <a:cubicBezTo>
                  <a:pt x="1587606" y="1113289"/>
                  <a:pt x="1535426" y="1165469"/>
                  <a:pt x="1471059" y="1165469"/>
                </a:cubicBezTo>
                <a:lnTo>
                  <a:pt x="116547" y="1165469"/>
                </a:lnTo>
                <a:cubicBezTo>
                  <a:pt x="52180" y="1165469"/>
                  <a:pt x="0" y="1113289"/>
                  <a:pt x="0" y="1048922"/>
                </a:cubicBezTo>
                <a:lnTo>
                  <a:pt x="0" y="11654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235" tIns="72235" rIns="72235" bIns="72235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 профессиям, специальностям, направлениям подготовки (для профессионального образования)</a:t>
            </a:r>
            <a:endParaRPr lang="ru-RU" sz="13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4"/>
          <p:cNvSpPr txBox="1">
            <a:spLocks/>
          </p:cNvSpPr>
          <p:nvPr/>
        </p:nvSpPr>
        <p:spPr>
          <a:xfrm>
            <a:off x="323528" y="4149080"/>
            <a:ext cx="8458485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Особенности лицензирования образовательной деятельности научных организаций                             в части предоставления документов</a:t>
            </a:r>
            <a:endParaRPr lang="ru-RU" sz="16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5" name="Объект 5"/>
          <p:cNvSpPr txBox="1">
            <a:spLocks/>
          </p:cNvSpPr>
          <p:nvPr/>
        </p:nvSpPr>
        <p:spPr>
          <a:xfrm>
            <a:off x="1547664" y="4653136"/>
            <a:ext cx="7488832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копии документов, подтверждающих наличие условий для питания и охраны здоровья 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обучающихся (для </a:t>
            </a: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образовательной организации - сведения о наличии помещения с соответствующими условиями для работы медицинских 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работников);</a:t>
            </a:r>
            <a:endParaRPr lang="ru-RU" sz="1500" dirty="0">
              <a:solidFill>
                <a:prstClr val="black"/>
              </a:solidFill>
              <a:cs typeface="Times New Roman" pitchFamily="18" charset="0"/>
            </a:endParaRPr>
          </a:p>
          <a:p>
            <a:pPr algn="just"/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подписанная руководителем организации, осуществляющей образовательную деятельность, справка о наличии у профессиональной образовательной организации, образовательной организации высшего образования, организации, осуществляющей образовательную деятельность по основным программам профессионального обучения, специальных условий для получения образования обучающимися с ограниченными возможностями 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здоровья</a:t>
            </a:r>
            <a:endParaRPr lang="ru-RU" sz="15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164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6EA0B0"/>
                </a:solidFill>
                <a:latin typeface="Times New Roman" pitchFamily="18" charset="0"/>
                <a:cs typeface="Times New Roman" pitchFamily="18" charset="0"/>
              </a:rPr>
              <a:t>Государственная а</a:t>
            </a:r>
            <a:r>
              <a:rPr lang="ru-RU" sz="3200" dirty="0" smtClean="0">
                <a:solidFill>
                  <a:srgbClr val="6EA0B0"/>
                </a:solidFill>
                <a:latin typeface="Times New Roman" pitchFamily="18" charset="0"/>
                <a:cs typeface="Times New Roman" pitchFamily="18" charset="0"/>
              </a:rPr>
              <a:t>ккредитация </a:t>
            </a:r>
            <a:br>
              <a:rPr lang="ru-RU" sz="3200" dirty="0" smtClean="0">
                <a:solidFill>
                  <a:srgbClr val="6EA0B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6EA0B0"/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деятельности</a:t>
            </a:r>
            <a:endParaRPr lang="ru-RU" dirty="0"/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179512" y="1844824"/>
            <a:ext cx="4176464" cy="374441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rgbClr val="6EA0B0"/>
              </a:buClr>
            </a:pPr>
            <a:r>
              <a:rPr lang="ru-RU" dirty="0" smtClean="0">
                <a:solidFill>
                  <a:prstClr val="black"/>
                </a:solidFill>
                <a:cs typeface="Times New Roman" pitchFamily="18" charset="0"/>
              </a:rPr>
              <a:t>Федеральный закон </a:t>
            </a:r>
          </a:p>
          <a:p>
            <a:pPr marL="109728" indent="0" algn="just">
              <a:buClr>
                <a:srgbClr val="6EA0B0"/>
              </a:buClr>
              <a:buFont typeface="Wingdings 3"/>
              <a:buNone/>
            </a:pPr>
            <a:r>
              <a:rPr lang="ru-RU" dirty="0" smtClean="0">
                <a:solidFill>
                  <a:prstClr val="black"/>
                </a:solidFill>
                <a:cs typeface="Times New Roman" pitchFamily="18" charset="0"/>
              </a:rPr>
              <a:t>от 29 декабря 2012 г. № 273-ФЗ «Об образовании в Российской Федерации»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(статья 92)</a:t>
            </a:r>
          </a:p>
          <a:p>
            <a:pPr algn="just">
              <a:buClr>
                <a:srgbClr val="6EA0B0"/>
              </a:buClr>
            </a:pPr>
            <a:endParaRPr lang="ru-RU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just">
              <a:buClr>
                <a:srgbClr val="6EA0B0"/>
              </a:buClr>
            </a:pPr>
            <a:endParaRPr lang="ru-RU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just">
              <a:buClr>
                <a:srgbClr val="6EA0B0"/>
              </a:buClr>
            </a:pPr>
            <a:endParaRPr lang="ru-RU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just">
              <a:buClr>
                <a:srgbClr val="6EA0B0"/>
              </a:buClr>
            </a:pPr>
            <a:r>
              <a:rPr lang="ru-RU" dirty="0" smtClean="0">
                <a:solidFill>
                  <a:prstClr val="black"/>
                </a:solidFill>
                <a:cs typeface="Times New Roman" pitchFamily="18" charset="0"/>
              </a:rPr>
              <a:t>Положение о государственной</a:t>
            </a:r>
          </a:p>
          <a:p>
            <a:pPr marL="109728" indent="0" algn="just">
              <a:buClr>
                <a:srgbClr val="6EA0B0"/>
              </a:buClr>
              <a:buFont typeface="Wingdings 3"/>
              <a:buNone/>
            </a:pPr>
            <a:r>
              <a:rPr lang="ru-RU" dirty="0" smtClean="0">
                <a:solidFill>
                  <a:prstClr val="black"/>
                </a:solidFill>
                <a:cs typeface="Times New Roman" pitchFamily="18" charset="0"/>
              </a:rPr>
              <a:t>аккредитации образовательной деятельности, утвержденное постановлением Правительства Российской Федерации                   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от 18 ноября 2013 г. № 1039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4499992" y="1589880"/>
            <a:ext cx="4536504" cy="5151488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6EA0B0"/>
              </a:buClr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в отношении образовательных программ, реализуемых организациями, осуществляющими образовательную деятельность, </a:t>
            </a:r>
            <a:r>
              <a:rPr lang="ru-RU" sz="1500" u="sng" dirty="0" smtClean="0">
                <a:solidFill>
                  <a:prstClr val="black"/>
                </a:solidFill>
                <a:cs typeface="Times New Roman" pitchFamily="18" charset="0"/>
              </a:rPr>
              <a:t>в соответствии с ФГОС</a:t>
            </a:r>
            <a:endParaRPr lang="ru-RU" sz="800" u="sng" dirty="0" smtClean="0">
              <a:solidFill>
                <a:srgbClr val="6EA0B0">
                  <a:lumMod val="75000"/>
                </a:srgbClr>
              </a:solidFill>
              <a:cs typeface="Times New Roman" pitchFamily="18" charset="0"/>
            </a:endParaRPr>
          </a:p>
          <a:p>
            <a:pPr>
              <a:buClr>
                <a:srgbClr val="6EA0B0"/>
              </a:buClr>
            </a:pP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в отношении образовательных программ, </a:t>
            </a:r>
            <a:r>
              <a:rPr lang="ru-RU" sz="1400" u="sng" dirty="0" smtClean="0">
                <a:solidFill>
                  <a:prstClr val="black"/>
                </a:solidFill>
                <a:cs typeface="Times New Roman" pitchFamily="18" charset="0"/>
              </a:rPr>
              <a:t>реализуемых в соответствии с образовательными стандартами, утвержденными самостоятельно:</a:t>
            </a:r>
          </a:p>
          <a:p>
            <a:pPr>
              <a:buClr>
                <a:srgbClr val="6EA0B0"/>
              </a:buClr>
            </a:pP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ФГБОУ ВПО «Московский государственный университет имени М.В. Ломоносова» и «Санкт-Петербургский государственный университет»;</a:t>
            </a:r>
          </a:p>
          <a:p>
            <a:pPr>
              <a:buClr>
                <a:srgbClr val="6EA0B0"/>
              </a:buClr>
            </a:pP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«федеральными университетами» или «национальными исследовательскими университетами»; </a:t>
            </a:r>
          </a:p>
          <a:p>
            <a:pPr>
              <a:buClr>
                <a:srgbClr val="6EA0B0"/>
              </a:buClr>
            </a:pP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федеральными государственными образовательными организациями высшего образования, перечень которых утверждается указом Президента Российской Федерации.</a:t>
            </a:r>
            <a:endParaRPr lang="ru-RU" sz="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indent="0" algn="ctr">
              <a:buClr>
                <a:srgbClr val="6EA0B0"/>
              </a:buClr>
              <a:buFont typeface="Wingdings 3"/>
              <a:buNone/>
            </a:pPr>
            <a:r>
              <a:rPr lang="ru-RU" sz="1400" b="1" dirty="0">
                <a:solidFill>
                  <a:srgbClr val="6EA0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Срок действия свидетельства о государственной аккредитации  для организации, осуществляющей образовательную деятельность по реализации основных профессиональных образовательных программ составляет - 6 лет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4466650" y="1766317"/>
            <a:ext cx="577208" cy="2868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4466650" y="2710064"/>
            <a:ext cx="577208" cy="2868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4067944" y="980728"/>
            <a:ext cx="4968551" cy="86409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Clr>
                <a:srgbClr val="6EA0B0"/>
              </a:buClr>
              <a:buFont typeface="Wingdings 3"/>
              <a:buNone/>
            </a:pPr>
            <a:r>
              <a:rPr lang="ru-RU" sz="1800" b="1" dirty="0">
                <a:solidFill>
                  <a:srgbClr val="6EA0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Государственная аккредитация образовательной деятельности проводится</a:t>
            </a: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191144" y="1244349"/>
            <a:ext cx="4164832" cy="432048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b="0" kern="120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6EA0B0"/>
              </a:buClr>
            </a:pPr>
            <a:r>
              <a:rPr lang="ru-RU" b="1" dirty="0" smtClean="0">
                <a:solidFill>
                  <a:srgbClr val="6EA0B0">
                    <a:shade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Нормативные правовые акты</a:t>
            </a:r>
            <a:endParaRPr lang="ru-RU" b="1" dirty="0">
              <a:solidFill>
                <a:srgbClr val="6EA0B0">
                  <a:shade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1296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2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404664"/>
            <a:ext cx="756084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1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804533"/>
              </p:ext>
            </p:extLst>
          </p:nvPr>
        </p:nvGraphicFramePr>
        <p:xfrm>
          <a:off x="395536" y="116632"/>
          <a:ext cx="8505825" cy="642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4" imgW="10777276" imgH="8126643" progId="Word.Document.8">
                  <p:embed/>
                </p:oleObj>
              </mc:Choice>
              <mc:Fallback>
                <p:oleObj name="Document" r:id="rId4" imgW="10777276" imgH="812664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6632"/>
                        <a:ext cx="8505825" cy="642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26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ru-RU" sz="2000" kern="0" dirty="0">
                <a:solidFill>
                  <a:srgbClr val="000000"/>
                </a:solidFill>
                <a:effectLst/>
                <a:latin typeface="+mn-lt"/>
                <a:ea typeface="+mn-ea"/>
                <a:cs typeface="Arial Cyr"/>
              </a:rPr>
              <a:t>Численность аспирантов, обучающихся за счет средств федерального бюджета и КЦП приема </a:t>
            </a:r>
            <a:r>
              <a:rPr lang="ru-RU" sz="2000" kern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 Cyr"/>
              </a:rPr>
              <a:t>по образовательным организациям </a:t>
            </a:r>
            <a:r>
              <a:rPr lang="ru-RU" sz="2000" kern="0" dirty="0">
                <a:solidFill>
                  <a:srgbClr val="000000"/>
                </a:solidFill>
                <a:effectLst/>
                <a:latin typeface="+mn-lt"/>
                <a:ea typeface="+mn-ea"/>
                <a:cs typeface="Arial Cyr"/>
              </a:rPr>
              <a:t>Минобрнауки </a:t>
            </a:r>
            <a:r>
              <a:rPr lang="ru-RU" sz="2000" kern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 Cyr"/>
              </a:rPr>
              <a:t>России за </a:t>
            </a:r>
            <a:r>
              <a:rPr lang="ru-RU" sz="2000" kern="0" dirty="0">
                <a:solidFill>
                  <a:srgbClr val="000000"/>
                </a:solidFill>
                <a:effectLst/>
                <a:latin typeface="+mn-lt"/>
                <a:ea typeface="+mn-ea"/>
                <a:cs typeface="Arial Cyr"/>
              </a:rPr>
              <a:t>2002 - 2015 </a:t>
            </a:r>
            <a:r>
              <a:rPr lang="ru-RU" sz="2000" kern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 Cyr"/>
              </a:rPr>
              <a:t>годы, </a:t>
            </a:r>
            <a:r>
              <a:rPr lang="ru-RU" sz="2000" kern="0" dirty="0">
                <a:solidFill>
                  <a:srgbClr val="000000"/>
                </a:solidFill>
                <a:effectLst/>
                <a:latin typeface="+mn-lt"/>
                <a:ea typeface="+mn-ea"/>
                <a:cs typeface="Arial Cyr"/>
              </a:rPr>
              <a:t>прогноз </a:t>
            </a:r>
            <a:r>
              <a:rPr lang="ru-RU" sz="2000" kern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 Cyr"/>
              </a:rPr>
              <a:t>на 2016 год</a:t>
            </a:r>
            <a:r>
              <a:rPr lang="ru-RU" sz="2000" b="0" kern="0" dirty="0">
                <a:solidFill>
                  <a:srgbClr val="000000"/>
                </a:solidFill>
                <a:effectLst/>
                <a:latin typeface="+mn-lt"/>
                <a:ea typeface="+mn-ea"/>
                <a:cs typeface="Arial Cyr"/>
              </a:rPr>
              <a:t/>
            </a:r>
            <a:br>
              <a:rPr lang="ru-RU" sz="2000" b="0" kern="0" dirty="0">
                <a:solidFill>
                  <a:srgbClr val="000000"/>
                </a:solidFill>
                <a:effectLst/>
                <a:latin typeface="+mn-lt"/>
                <a:ea typeface="+mn-ea"/>
                <a:cs typeface="Arial Cyr"/>
              </a:rPr>
            </a:br>
            <a:endParaRPr lang="ru-RU" sz="2000" dirty="0"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9697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111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5251450"/>
          </a:xfrm>
        </p:spPr>
        <p:txBody>
          <a:bodyPr/>
          <a:lstStyle/>
          <a:p>
            <a:pPr eaLnBrk="1" hangingPunct="1"/>
            <a:r>
              <a:rPr lang="ru-RU" sz="9600" smtClean="0">
                <a:solidFill>
                  <a:schemeClr val="tx1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4422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pPr algn="ctr"/>
            <a:r>
              <a:rPr lang="ru-RU" sz="1200" kern="0" dirty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r>
              <a:rPr lang="ru-RU" sz="2400" kern="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Выпуск и эффективность подготовки аспирантов, обучающихся </a:t>
            </a:r>
            <a:r>
              <a:rPr lang="ru-RU" sz="2400" kern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2400" kern="0" dirty="0" smtClean="0">
                <a:solidFill>
                  <a:srgbClr val="000000"/>
                </a:solidFill>
                <a:effectLst/>
                <a:cs typeface="Arial Cyr"/>
              </a:rPr>
              <a:t>образовательных организациях </a:t>
            </a:r>
            <a:r>
              <a:rPr lang="ru-RU" sz="2400" kern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Минобрнауки </a:t>
            </a:r>
            <a:r>
              <a:rPr lang="ru-RU" sz="2400" kern="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России </a:t>
            </a:r>
            <a:r>
              <a:rPr lang="ru-RU" sz="2400" kern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за </a:t>
            </a:r>
            <a:r>
              <a:rPr lang="ru-RU" sz="2400" kern="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2002 - 2013 </a:t>
            </a:r>
            <a:r>
              <a:rPr lang="ru-RU" sz="2400" kern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годы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9722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56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/>
              <a:t>Выпуск и </a:t>
            </a:r>
            <a:r>
              <a:rPr lang="ru-RU" sz="2400" dirty="0" smtClean="0"/>
              <a:t>защиты </a:t>
            </a:r>
            <a:r>
              <a:rPr lang="ru-RU" sz="2400" dirty="0"/>
              <a:t>аспирантов в 2013 году, обучавшихся за счет бюджетного финансирования, по основным отраслям науки 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Д 1.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7504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48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7992888" cy="779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КЦП в аспирантуру по очной форме обучения по областям образования  на 2013-2015 годы</a:t>
            </a:r>
            <a:endParaRPr lang="ru-RU" sz="2000" dirty="0">
              <a:solidFill>
                <a:prstClr val="white">
                  <a:lumMod val="50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611732"/>
              </p:ext>
            </p:extLst>
          </p:nvPr>
        </p:nvGraphicFramePr>
        <p:xfrm>
          <a:off x="395536" y="1090603"/>
          <a:ext cx="8271930" cy="5482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5112"/>
                <a:gridCol w="1329418"/>
                <a:gridCol w="1772557"/>
                <a:gridCol w="1624843"/>
              </a:tblGrid>
              <a:tr h="322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ОБЛАСТЬ ОБРАЗОВАНИЯ</a:t>
                      </a:r>
                      <a:endParaRPr lang="ru-RU" sz="16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КЦП </a:t>
                      </a:r>
                      <a:r>
                        <a:rPr lang="ru-RU" sz="1600" b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2013</a:t>
                      </a:r>
                      <a:endParaRPr lang="ru-RU" sz="16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КЦП 2014 </a:t>
                      </a:r>
                      <a:endParaRPr lang="ru-RU" sz="16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КЦП 2015</a:t>
                      </a:r>
                      <a:endParaRPr lang="ru-RU" sz="16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68000"/>
                      </a:srgbClr>
                    </a:solidFill>
                  </a:tcPr>
                </a:tc>
              </a:tr>
              <a:tr h="599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Математические и естественные науки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5029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4526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4328</a:t>
                      </a:r>
                      <a:endParaRPr lang="ru-RU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99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Инженерное дело, технологии и технические науки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6546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5857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5709</a:t>
                      </a:r>
                      <a:endParaRPr lang="ru-RU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9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Здравоохранение и медицинские науки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1245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1220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1573</a:t>
                      </a:r>
                      <a:endParaRPr lang="ru-RU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99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Сельское хозяйство и </a:t>
                      </a:r>
                      <a:r>
                        <a:rPr lang="ru-R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сельскохозяйственные </a:t>
                      </a: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науки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1446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1252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1235</a:t>
                      </a:r>
                      <a:endParaRPr lang="ru-RU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Науки об обществе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3062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2739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2808</a:t>
                      </a:r>
                      <a:endParaRPr lang="ru-RU" sz="18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99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Образование и педагогические науки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646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584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572</a:t>
                      </a:r>
                      <a:endParaRPr lang="ru-RU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Гуманитарные науки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1703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1535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1476</a:t>
                      </a:r>
                      <a:endParaRPr lang="ru-RU" sz="18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52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Искусство и культура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252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219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232</a:t>
                      </a:r>
                      <a:endParaRPr lang="ru-RU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1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Оборона и безопасность государства. Военные науки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20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9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ВСЕГО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19950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17952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17952</a:t>
                      </a:r>
                      <a:endParaRPr lang="ru-RU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5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3762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ea typeface="Calibri"/>
              </a:rPr>
              <a:t>Конкурс </a:t>
            </a:r>
            <a:r>
              <a:rPr lang="ru-RU" sz="2400" dirty="0">
                <a:solidFill>
                  <a:schemeClr val="tx1"/>
                </a:solidFill>
                <a:effectLst/>
                <a:ea typeface="Calibri"/>
              </a:rPr>
              <a:t>на распределение контрольных цифр приема граждан по профессиям, специальностям и направлениям подготовки для обучения по имеющим государственную аккредитацию образовательным программам среднего профессионального и высшего образования за счет бюджетных ассигнований федерального бюджета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3083834"/>
            <a:ext cx="7632848" cy="279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Распределение организаций, участвовавших в конкурсе по федеральным округам 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564278"/>
              </p:ext>
            </p:extLst>
          </p:nvPr>
        </p:nvGraphicFramePr>
        <p:xfrm>
          <a:off x="971601" y="1481138"/>
          <a:ext cx="7200799" cy="4525962"/>
        </p:xfrm>
        <a:graphic>
          <a:graphicData uri="http://schemas.openxmlformats.org/drawingml/2006/table">
            <a:tbl>
              <a:tblPr/>
              <a:tblGrid>
                <a:gridCol w="1537083"/>
                <a:gridCol w="551148"/>
                <a:gridCol w="476704"/>
                <a:gridCol w="639552"/>
                <a:gridCol w="467920"/>
                <a:gridCol w="608152"/>
                <a:gridCol w="598945"/>
                <a:gridCol w="578643"/>
                <a:gridCol w="510119"/>
                <a:gridCol w="466974"/>
                <a:gridCol w="765559"/>
              </a:tblGrid>
              <a:tr h="746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Федеральные округа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Правительство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Минобрнауки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Минздрав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Минсельхоз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Минтранс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Минкультуры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Минспорт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ФА связи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ФАНО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(474)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Кол-во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дис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советов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Дальневосточный 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Приволжский 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Северо-Западный 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Северо-Кавказский 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Сибирский 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Уральский 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Центральный 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1207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Южный 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Крым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9" marR="7619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9" marR="7619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9" marR="7619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9" marR="7619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8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Подходы к формированию КПЦ на 2016 год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23383"/>
            <a:ext cx="8229600" cy="407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5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Основные нормативные правовые акты </a:t>
            </a:r>
            <a:br>
              <a:rPr lang="ru-RU" sz="2400" dirty="0" smtClean="0"/>
            </a:br>
            <a:r>
              <a:rPr lang="ru-RU" sz="2400" dirty="0" smtClean="0"/>
              <a:t>Минобрнауки России 2014 года</a:t>
            </a:r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b="1" dirty="0" smtClean="0"/>
              <a:t>Издан приказ Минобрнауки России о порядке приема на обучение по образовательным программам подготовки научно-педагогических кадров в аспирантуре</a:t>
            </a:r>
          </a:p>
          <a:p>
            <a:pPr algn="just"/>
            <a:r>
              <a:rPr lang="ru-RU" sz="2000" b="1" dirty="0" smtClean="0"/>
              <a:t>Утверждены 52 ФГОСа по направлениям подготовки научно-педагогических кадров в аспирантуре</a:t>
            </a:r>
          </a:p>
          <a:p>
            <a:pPr lvl="0" algn="just">
              <a:buClr>
                <a:srgbClr val="6EA0B0"/>
              </a:buClr>
            </a:pPr>
            <a:r>
              <a:rPr lang="ru-RU" sz="2000" b="1" dirty="0" smtClean="0"/>
              <a:t>Издан приказ Минобрнауки России о соответствии </a:t>
            </a:r>
            <a:r>
              <a:rPr lang="ru-RU" sz="2000" b="1" dirty="0" smtClean="0">
                <a:solidFill>
                  <a:prstClr val="black"/>
                </a:solidFill>
              </a:rPr>
              <a:t>направлений </a:t>
            </a:r>
            <a:r>
              <a:rPr lang="ru-RU" sz="2000" b="1" dirty="0">
                <a:solidFill>
                  <a:prstClr val="black"/>
                </a:solidFill>
              </a:rPr>
              <a:t>подготовки научно-педагогических кадров в </a:t>
            </a:r>
            <a:r>
              <a:rPr lang="ru-RU" sz="2000" b="1" dirty="0" smtClean="0">
                <a:solidFill>
                  <a:prstClr val="black"/>
                </a:solidFill>
              </a:rPr>
              <a:t>аспирантуре специальностям научных работников </a:t>
            </a:r>
          </a:p>
          <a:p>
            <a:pPr lvl="0" algn="just">
              <a:buClr>
                <a:srgbClr val="6EA0B0"/>
              </a:buClr>
            </a:pPr>
            <a:r>
              <a:rPr lang="ru-RU" sz="2000" b="1" dirty="0" smtClean="0">
                <a:solidFill>
                  <a:prstClr val="black"/>
                </a:solidFill>
              </a:rPr>
              <a:t>Подготовлен </a:t>
            </a:r>
            <a:r>
              <a:rPr lang="ru-RU" sz="2000" b="1" dirty="0">
                <a:solidFill>
                  <a:prstClr val="black"/>
                </a:solidFill>
              </a:rPr>
              <a:t>проект </a:t>
            </a:r>
            <a:r>
              <a:rPr lang="ru-RU" sz="2000" b="1" dirty="0" smtClean="0">
                <a:solidFill>
                  <a:prstClr val="black"/>
                </a:solidFill>
              </a:rPr>
              <a:t>приказа </a:t>
            </a:r>
            <a:r>
              <a:rPr lang="ru-RU" sz="2000" b="1" dirty="0" smtClean="0"/>
              <a:t>Минобрнауки России</a:t>
            </a:r>
            <a:r>
              <a:rPr lang="ru-RU" sz="2000" b="1" dirty="0" smtClean="0">
                <a:solidFill>
                  <a:prstClr val="black"/>
                </a:solidFill>
              </a:rPr>
              <a:t> о порядке проведения </a:t>
            </a:r>
            <a:r>
              <a:rPr lang="ru-RU" sz="2000" b="1" dirty="0">
                <a:solidFill>
                  <a:prstClr val="black"/>
                </a:solidFill>
              </a:rPr>
              <a:t>государственной итоговой аттестации по образовательным программам </a:t>
            </a:r>
            <a:r>
              <a:rPr lang="ru-RU" sz="2000" b="1" dirty="0" smtClean="0">
                <a:solidFill>
                  <a:prstClr val="black"/>
                </a:solidFill>
              </a:rPr>
              <a:t>подготовки </a:t>
            </a:r>
            <a:r>
              <a:rPr lang="ru-RU" sz="2000" b="1" dirty="0">
                <a:solidFill>
                  <a:prstClr val="black"/>
                </a:solidFill>
              </a:rPr>
              <a:t>научно-педагогических кадров в аспирантуре (адъюнктуре), программам ординатуры</a:t>
            </a:r>
            <a:r>
              <a:rPr lang="ru-RU" sz="2000" b="1" dirty="0" smtClean="0">
                <a:solidFill>
                  <a:prstClr val="black"/>
                </a:solidFill>
              </a:rPr>
              <a:t>,  </a:t>
            </a:r>
            <a:r>
              <a:rPr lang="ru-RU" sz="2000" b="1" dirty="0">
                <a:solidFill>
                  <a:prstClr val="black"/>
                </a:solidFill>
              </a:rPr>
              <a:t>программам ассистентуры-стажировки </a:t>
            </a:r>
          </a:p>
          <a:p>
            <a:pPr lvl="0" algn="just">
              <a:buClr>
                <a:srgbClr val="6EA0B0"/>
              </a:buClr>
            </a:pPr>
            <a:endParaRPr lang="ru-RU" sz="2000" b="1" dirty="0">
              <a:solidFill>
                <a:prstClr val="black"/>
              </a:solidFill>
            </a:endParaRPr>
          </a:p>
          <a:p>
            <a:pPr algn="just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072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ткрыт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ткрыт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2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3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4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897</Words>
  <Application>Microsoft Office PowerPoint</Application>
  <PresentationFormat>Экран (4:3)</PresentationFormat>
  <Paragraphs>280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Тема Office</vt:lpstr>
      <vt:lpstr>1_Открытая</vt:lpstr>
      <vt:lpstr>2_Открытая</vt:lpstr>
      <vt:lpstr>Волна</vt:lpstr>
      <vt:lpstr>Document</vt:lpstr>
      <vt:lpstr>Подготовка кадров высшей квалификации</vt:lpstr>
      <vt:lpstr>Численность аспирантов, обучающихся за счет средств федерального бюджета и КЦП приема по образовательным организациям Минобрнауки России за 2002 - 2015 годы, прогноз на 2016 год </vt:lpstr>
      <vt:lpstr> Выпуск и эффективность подготовки аспирантов, обучающихся в образовательных организациях Минобрнауки России за 2002 - 2013 годы</vt:lpstr>
      <vt:lpstr>Выпуск и защиты аспирантов в 2013 году, обучавшихся за счет бюджетного финансирования, по основным отраслям науки  </vt:lpstr>
      <vt:lpstr>Презентация PowerPoint</vt:lpstr>
      <vt:lpstr>Конкурс на распределение контрольных цифр приема граждан по профессиям, специальностям и направлениям подготовки для обучения по имеющим государственную аккредитацию образовательным программам среднего профессионального и высшего образования за счет бюджетных ассигнований федерального бюджета</vt:lpstr>
      <vt:lpstr>Распределение организаций, участвовавших в конкурсе по федеральным округам </vt:lpstr>
      <vt:lpstr>Подходы к формированию КПЦ на 2016 год</vt:lpstr>
      <vt:lpstr>Основные нормативные правовые акты  Минобрнауки России 2014 года</vt:lpstr>
      <vt:lpstr>Блок-схема реализации основных образовательных программ аспирантуры</vt:lpstr>
      <vt:lpstr>Презентация PowerPoint</vt:lpstr>
      <vt:lpstr>Презентация PowerPoint</vt:lpstr>
      <vt:lpstr>Презентация PowerPoint</vt:lpstr>
      <vt:lpstr>Приказ Минобрнауки России от 2 сентября 2014 г. № 1192 о соответствии направлений подготовки научным специальностям</vt:lpstr>
      <vt:lpstr>Лицензирование  образовательной деятельности</vt:lpstr>
      <vt:lpstr>Государственная аккредитация  образовательной деятельности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кадров высшей квалификации</dc:title>
  <dc:creator>Селихов Дмитрий Николаевич</dc:creator>
  <cp:lastModifiedBy>Селихов Дмитрий Николаевич</cp:lastModifiedBy>
  <cp:revision>34</cp:revision>
  <cp:lastPrinted>2014-11-28T14:08:58Z</cp:lastPrinted>
  <dcterms:created xsi:type="dcterms:W3CDTF">2014-11-26T15:01:10Z</dcterms:created>
  <dcterms:modified xsi:type="dcterms:W3CDTF">2014-12-01T09:08:24Z</dcterms:modified>
</cp:coreProperties>
</file>